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9" roundtripDataSignature="AMtx7mjfvUaFGQ5RL7WOQlspvUge0iLm1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customschemas.google.com/relationships/presentationmetadata" Target="metadata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64758f24e_4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564758f24e_4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564758f24e_4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564758f24e_4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64758f24e_4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64758f24e_4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64758f24e_4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3564758f24e_4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6638703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356638703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64758f24e_4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64758f24e_4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6638703b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6638703b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56638703b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56638703b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6638703b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56638703b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64758f24e_4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3564758f24e_4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8ed25dd9b2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28ed25dd9b2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564758f24e_4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564758f24e_4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564758f24e_4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564758f24e_4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64758f24e_4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64758f24e_4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64758f24e_4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64758f24e_4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564758f24e_4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564758f24e_4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64758f24e_4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564758f24e_4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64758f24e_4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564758f24e_4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64758f24e_4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64758f24e_4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564758f24e_4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564758f24e_4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6638703b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6638703b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64758f24e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64758f24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56638703b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56638703b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56638703b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56638703b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56638703b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56638703b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64758f24e_4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3564758f24e_4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8ed25dd9b2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g28ed25dd9b2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f3a1ee9d09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1f3a1ee9d09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64758f2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64758f2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64758f24e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64758f24e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64758f24e_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64758f24e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64758f24e_4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3564758f24e_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64758f24e_4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64758f24e_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/>
          <p:nvPr/>
        </p:nvSpPr>
        <p:spPr>
          <a:xfrm>
            <a:off x="4333875" y="-51650"/>
            <a:ext cx="342900" cy="5462100"/>
          </a:xfrm>
          <a:prstGeom prst="rect">
            <a:avLst/>
          </a:prstGeom>
          <a:solidFill>
            <a:srgbClr val="00A9EC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6"/>
          <p:cNvSpPr/>
          <p:nvPr/>
        </p:nvSpPr>
        <p:spPr>
          <a:xfrm>
            <a:off x="4248150" y="-42125"/>
            <a:ext cx="342900" cy="5462100"/>
          </a:xfrm>
          <a:prstGeom prst="rect">
            <a:avLst/>
          </a:prstGeom>
          <a:solidFill>
            <a:srgbClr val="E3007B">
              <a:alpha val="4862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6"/>
          <p:cNvSpPr/>
          <p:nvPr/>
        </p:nvSpPr>
        <p:spPr>
          <a:xfrm>
            <a:off x="-381000" y="-223100"/>
            <a:ext cx="4867200" cy="5462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1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3850" y="814025"/>
            <a:ext cx="3515475" cy="351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6"/>
          <p:cNvSpPr txBox="1"/>
          <p:nvPr>
            <p:ph type="title"/>
          </p:nvPr>
        </p:nvSpPr>
        <p:spPr>
          <a:xfrm>
            <a:off x="4807500" y="3083450"/>
            <a:ext cx="4107900" cy="11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mbria"/>
              <a:buNone/>
              <a:defRPr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" name="Google Shape;15;p6"/>
          <p:cNvSpPr txBox="1"/>
          <p:nvPr>
            <p:ph idx="2" type="title"/>
          </p:nvPr>
        </p:nvSpPr>
        <p:spPr>
          <a:xfrm>
            <a:off x="4807500" y="4040100"/>
            <a:ext cx="4107900" cy="11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mbria"/>
              <a:buNone/>
              <a:defRPr sz="1800">
                <a:solidFill>
                  <a:srgbClr val="666666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3" name="Google Shape;73;p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4" name="Google Shape;74;p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4258425" y="5165775"/>
            <a:ext cx="32064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2">
  <p:cSld name="CUSTOM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/>
        </p:nvSpPr>
        <p:spPr>
          <a:xfrm>
            <a:off x="2895750" y="2180850"/>
            <a:ext cx="33525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pt-BR" sz="3600" u="none" cap="none" strike="noStrike">
                <a:solidFill>
                  <a:srgbClr val="666666"/>
                </a:solidFill>
                <a:latin typeface="Cambria"/>
                <a:ea typeface="Cambria"/>
                <a:cs typeface="Cambria"/>
                <a:sym typeface="Cambria"/>
              </a:rPr>
              <a:t>dúvidas?</a:t>
            </a:r>
            <a:endParaRPr b="0" i="0" sz="3600" u="none" cap="none" strike="noStrike">
              <a:solidFill>
                <a:srgbClr val="666666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88" name="Google Shape;88;p19"/>
          <p:cNvCxnSpPr/>
          <p:nvPr/>
        </p:nvCxnSpPr>
        <p:spPr>
          <a:xfrm rot="10800000">
            <a:off x="2701725" y="1934075"/>
            <a:ext cx="0" cy="656700"/>
          </a:xfrm>
          <a:prstGeom prst="straightConnector1">
            <a:avLst/>
          </a:prstGeom>
          <a:noFill/>
          <a:ln cap="flat" cmpd="sng" w="38100">
            <a:solidFill>
              <a:srgbClr val="00A9E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" name="Google Shape;89;p19"/>
          <p:cNvCxnSpPr/>
          <p:nvPr/>
        </p:nvCxnSpPr>
        <p:spPr>
          <a:xfrm rot="10800000">
            <a:off x="2682725" y="1929875"/>
            <a:ext cx="1458900" cy="0"/>
          </a:xfrm>
          <a:prstGeom prst="straightConnector1">
            <a:avLst/>
          </a:prstGeom>
          <a:noFill/>
          <a:ln cap="flat" cmpd="sng" w="38100">
            <a:solidFill>
              <a:srgbClr val="00A9E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" name="Google Shape;90;p19"/>
          <p:cNvCxnSpPr/>
          <p:nvPr/>
        </p:nvCxnSpPr>
        <p:spPr>
          <a:xfrm>
            <a:off x="6442350" y="2545175"/>
            <a:ext cx="0" cy="656700"/>
          </a:xfrm>
          <a:prstGeom prst="straightConnector1">
            <a:avLst/>
          </a:prstGeom>
          <a:noFill/>
          <a:ln cap="flat" cmpd="sng" w="38100">
            <a:solidFill>
              <a:srgbClr val="E3007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" name="Google Shape;91;p19"/>
          <p:cNvCxnSpPr/>
          <p:nvPr/>
        </p:nvCxnSpPr>
        <p:spPr>
          <a:xfrm>
            <a:off x="4835250" y="3206075"/>
            <a:ext cx="1626000" cy="0"/>
          </a:xfrm>
          <a:prstGeom prst="straightConnector1">
            <a:avLst/>
          </a:prstGeom>
          <a:noFill/>
          <a:ln cap="flat" cmpd="sng" w="38100">
            <a:solidFill>
              <a:srgbClr val="E3007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" name="Google Shape;92;p19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pt-BR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9"/>
          <p:cNvSpPr/>
          <p:nvPr/>
        </p:nvSpPr>
        <p:spPr>
          <a:xfrm rot="-5400000">
            <a:off x="4421650" y="50290"/>
            <a:ext cx="458100" cy="9546300"/>
          </a:xfrm>
          <a:prstGeom prst="rect">
            <a:avLst/>
          </a:prstGeom>
          <a:solidFill>
            <a:srgbClr val="00A9EC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9"/>
          <p:cNvSpPr/>
          <p:nvPr/>
        </p:nvSpPr>
        <p:spPr>
          <a:xfrm rot="-5400000">
            <a:off x="4438297" y="88625"/>
            <a:ext cx="458100" cy="9546300"/>
          </a:xfrm>
          <a:prstGeom prst="rect">
            <a:avLst/>
          </a:prstGeom>
          <a:solidFill>
            <a:srgbClr val="E3007B">
              <a:alpha val="4862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9"/>
          <p:cNvSpPr/>
          <p:nvPr/>
        </p:nvSpPr>
        <p:spPr>
          <a:xfrm>
            <a:off x="0" y="4685275"/>
            <a:ext cx="9144000" cy="458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2550" y="4761650"/>
            <a:ext cx="305350" cy="3053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7"/>
          <p:cNvSpPr txBox="1"/>
          <p:nvPr>
            <p:ph idx="1" type="body"/>
          </p:nvPr>
        </p:nvSpPr>
        <p:spPr>
          <a:xfrm>
            <a:off x="311700" y="11322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●"/>
              <a:defRPr>
                <a:latin typeface="Cambria"/>
                <a:ea typeface="Cambria"/>
                <a:cs typeface="Cambria"/>
                <a:sym typeface="Cambria"/>
              </a:defRPr>
            </a:lvl1pPr>
            <a:lvl2pPr indent="-317500" lvl="1" marL="914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ambria"/>
              <a:buChar char="○"/>
              <a:defRPr>
                <a:latin typeface="Cambria"/>
                <a:ea typeface="Cambria"/>
                <a:cs typeface="Cambria"/>
                <a:sym typeface="Cambria"/>
              </a:defRPr>
            </a:lvl2pPr>
            <a:lvl3pPr indent="-317500" lvl="2" marL="1371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ambria"/>
              <a:buChar char="■"/>
              <a:defRPr>
                <a:latin typeface="Cambria"/>
                <a:ea typeface="Cambria"/>
                <a:cs typeface="Cambria"/>
                <a:sym typeface="Cambria"/>
              </a:defRPr>
            </a:lvl3pPr>
            <a:lvl4pPr indent="-317500" lvl="3" marL="18288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ambria"/>
              <a:buChar char="●"/>
              <a:defRPr>
                <a:latin typeface="Cambria"/>
                <a:ea typeface="Cambria"/>
                <a:cs typeface="Cambria"/>
                <a:sym typeface="Cambria"/>
              </a:defRPr>
            </a:lvl4pPr>
            <a:lvl5pPr indent="-317500" lvl="4" marL="22860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ambria"/>
              <a:buChar char="○"/>
              <a:defRPr>
                <a:latin typeface="Cambria"/>
                <a:ea typeface="Cambria"/>
                <a:cs typeface="Cambria"/>
                <a:sym typeface="Cambria"/>
              </a:defRPr>
            </a:lvl5pPr>
            <a:lvl6pPr indent="-317500" lvl="5" marL="27432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ambria"/>
              <a:buChar char="■"/>
              <a:defRPr>
                <a:latin typeface="Cambria"/>
                <a:ea typeface="Cambria"/>
                <a:cs typeface="Cambria"/>
                <a:sym typeface="Cambria"/>
              </a:defRPr>
            </a:lvl6pPr>
            <a:lvl7pPr indent="-317500" lvl="6" marL="3200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ambria"/>
              <a:buChar char="●"/>
              <a:defRPr>
                <a:latin typeface="Cambria"/>
                <a:ea typeface="Cambria"/>
                <a:cs typeface="Cambria"/>
                <a:sym typeface="Cambria"/>
              </a:defRPr>
            </a:lvl7pPr>
            <a:lvl8pPr indent="-317500" lvl="7" marL="3657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ambria"/>
              <a:buChar char="○"/>
              <a:defRPr>
                <a:latin typeface="Cambria"/>
                <a:ea typeface="Cambria"/>
                <a:cs typeface="Cambria"/>
                <a:sym typeface="Cambria"/>
              </a:defRPr>
            </a:lvl8pPr>
            <a:lvl9pPr indent="-317500" lvl="8" marL="41148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ambria"/>
              <a:buChar char="■"/>
              <a:defRPr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19" name="Google Shape;19;p7"/>
          <p:cNvSpPr/>
          <p:nvPr/>
        </p:nvSpPr>
        <p:spPr>
          <a:xfrm rot="-5400000">
            <a:off x="4421650" y="50290"/>
            <a:ext cx="458100" cy="9546300"/>
          </a:xfrm>
          <a:prstGeom prst="rect">
            <a:avLst/>
          </a:prstGeom>
          <a:solidFill>
            <a:srgbClr val="00A9EC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7"/>
          <p:cNvSpPr/>
          <p:nvPr/>
        </p:nvSpPr>
        <p:spPr>
          <a:xfrm rot="-5400000">
            <a:off x="4438297" y="88625"/>
            <a:ext cx="458100" cy="9546300"/>
          </a:xfrm>
          <a:prstGeom prst="rect">
            <a:avLst/>
          </a:prstGeom>
          <a:solidFill>
            <a:srgbClr val="E3007B">
              <a:alpha val="4862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7"/>
          <p:cNvSpPr/>
          <p:nvPr/>
        </p:nvSpPr>
        <p:spPr>
          <a:xfrm>
            <a:off x="0" y="4685275"/>
            <a:ext cx="9144000" cy="458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7"/>
          <p:cNvSpPr txBox="1"/>
          <p:nvPr>
            <p:ph idx="12" type="sldNum"/>
          </p:nvPr>
        </p:nvSpPr>
        <p:spPr>
          <a:xfrm>
            <a:off x="7739075" y="4703875"/>
            <a:ext cx="5361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3" name="Google Shape;23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2550" y="4761650"/>
            <a:ext cx="305350" cy="3053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2 1">
  <p:cSld name="CUSTOM_1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 txBox="1"/>
          <p:nvPr/>
        </p:nvSpPr>
        <p:spPr>
          <a:xfrm>
            <a:off x="2895750" y="2180850"/>
            <a:ext cx="33525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pt-BR" sz="3600" u="none" cap="none" strike="noStrike">
                <a:solidFill>
                  <a:srgbClr val="666666"/>
                </a:solidFill>
                <a:latin typeface="Cambria"/>
                <a:ea typeface="Cambria"/>
                <a:cs typeface="Cambria"/>
                <a:sym typeface="Cambria"/>
              </a:rPr>
              <a:t>demo</a:t>
            </a:r>
            <a:endParaRPr b="0" i="0" sz="3600" u="none" cap="none" strike="noStrike">
              <a:solidFill>
                <a:srgbClr val="666666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26" name="Google Shape;26;p8"/>
          <p:cNvCxnSpPr/>
          <p:nvPr/>
        </p:nvCxnSpPr>
        <p:spPr>
          <a:xfrm rot="10800000">
            <a:off x="2701725" y="1934075"/>
            <a:ext cx="0" cy="656700"/>
          </a:xfrm>
          <a:prstGeom prst="straightConnector1">
            <a:avLst/>
          </a:prstGeom>
          <a:noFill/>
          <a:ln cap="flat" cmpd="sng" w="38100">
            <a:solidFill>
              <a:srgbClr val="00A9E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" name="Google Shape;27;p8"/>
          <p:cNvCxnSpPr/>
          <p:nvPr/>
        </p:nvCxnSpPr>
        <p:spPr>
          <a:xfrm rot="10800000">
            <a:off x="2682725" y="1929875"/>
            <a:ext cx="1458900" cy="0"/>
          </a:xfrm>
          <a:prstGeom prst="straightConnector1">
            <a:avLst/>
          </a:prstGeom>
          <a:noFill/>
          <a:ln cap="flat" cmpd="sng" w="38100">
            <a:solidFill>
              <a:srgbClr val="00A9E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" name="Google Shape;28;p8"/>
          <p:cNvCxnSpPr/>
          <p:nvPr/>
        </p:nvCxnSpPr>
        <p:spPr>
          <a:xfrm>
            <a:off x="6442350" y="2545175"/>
            <a:ext cx="0" cy="656700"/>
          </a:xfrm>
          <a:prstGeom prst="straightConnector1">
            <a:avLst/>
          </a:prstGeom>
          <a:noFill/>
          <a:ln cap="flat" cmpd="sng" w="38100">
            <a:solidFill>
              <a:srgbClr val="E3007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" name="Google Shape;29;p8"/>
          <p:cNvCxnSpPr/>
          <p:nvPr/>
        </p:nvCxnSpPr>
        <p:spPr>
          <a:xfrm>
            <a:off x="4835250" y="3206075"/>
            <a:ext cx="1626000" cy="0"/>
          </a:xfrm>
          <a:prstGeom prst="straightConnector1">
            <a:avLst/>
          </a:prstGeom>
          <a:noFill/>
          <a:ln cap="flat" cmpd="sng" w="38100">
            <a:solidFill>
              <a:srgbClr val="E3007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" name="Google Shape;30;p8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pt-BR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8"/>
          <p:cNvSpPr/>
          <p:nvPr/>
        </p:nvSpPr>
        <p:spPr>
          <a:xfrm rot="-5400000">
            <a:off x="4421650" y="50290"/>
            <a:ext cx="458100" cy="9546300"/>
          </a:xfrm>
          <a:prstGeom prst="rect">
            <a:avLst/>
          </a:prstGeom>
          <a:solidFill>
            <a:srgbClr val="00A9EC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8"/>
          <p:cNvSpPr/>
          <p:nvPr/>
        </p:nvSpPr>
        <p:spPr>
          <a:xfrm rot="-5400000">
            <a:off x="4438297" y="88625"/>
            <a:ext cx="458100" cy="9546300"/>
          </a:xfrm>
          <a:prstGeom prst="rect">
            <a:avLst/>
          </a:prstGeom>
          <a:solidFill>
            <a:srgbClr val="E3007B">
              <a:alpha val="4862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8"/>
          <p:cNvSpPr/>
          <p:nvPr/>
        </p:nvSpPr>
        <p:spPr>
          <a:xfrm>
            <a:off x="0" y="4685275"/>
            <a:ext cx="9144000" cy="458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" name="Google Shape;34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2550" y="4761650"/>
            <a:ext cx="305350" cy="3053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mbria"/>
              <a:buNone/>
              <a:defRPr sz="3600">
                <a:latin typeface="Cambria"/>
                <a:ea typeface="Cambria"/>
                <a:cs typeface="Cambria"/>
                <a:sym typeface="Cambr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mbria"/>
              <a:buNone/>
              <a:defRPr sz="3600">
                <a:latin typeface="Cambria"/>
                <a:ea typeface="Cambria"/>
                <a:cs typeface="Cambria"/>
                <a:sym typeface="Cambri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mbria"/>
              <a:buNone/>
              <a:defRPr sz="3600">
                <a:latin typeface="Cambria"/>
                <a:ea typeface="Cambria"/>
                <a:cs typeface="Cambria"/>
                <a:sym typeface="Cambri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mbria"/>
              <a:buNone/>
              <a:defRPr sz="3600">
                <a:latin typeface="Cambria"/>
                <a:ea typeface="Cambria"/>
                <a:cs typeface="Cambria"/>
                <a:sym typeface="Cambri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mbria"/>
              <a:buNone/>
              <a:defRPr sz="3600">
                <a:latin typeface="Cambria"/>
                <a:ea typeface="Cambria"/>
                <a:cs typeface="Cambria"/>
                <a:sym typeface="Cambri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mbria"/>
              <a:buNone/>
              <a:defRPr sz="3600">
                <a:latin typeface="Cambria"/>
                <a:ea typeface="Cambria"/>
                <a:cs typeface="Cambria"/>
                <a:sym typeface="Cambri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mbria"/>
              <a:buNone/>
              <a:defRPr sz="3600">
                <a:latin typeface="Cambria"/>
                <a:ea typeface="Cambria"/>
                <a:cs typeface="Cambria"/>
                <a:sym typeface="Cambri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mbria"/>
              <a:buNone/>
              <a:defRPr sz="3600">
                <a:latin typeface="Cambria"/>
                <a:ea typeface="Cambria"/>
                <a:cs typeface="Cambria"/>
                <a:sym typeface="Cambri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mbria"/>
              <a:buNone/>
              <a:defRPr sz="3600"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37" name="Google Shape;3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1">
  <p:cSld name="CUSTOM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mbria"/>
              <a:buChar char="●"/>
              <a:defRPr sz="1400">
                <a:latin typeface="Cambria"/>
                <a:ea typeface="Cambria"/>
                <a:cs typeface="Cambria"/>
                <a:sym typeface="Cambria"/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Cambria"/>
              <a:buChar char="○"/>
              <a:defRPr sz="1200">
                <a:latin typeface="Cambria"/>
                <a:ea typeface="Cambria"/>
                <a:cs typeface="Cambria"/>
                <a:sym typeface="Cambria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Cambria"/>
              <a:buChar char="■"/>
              <a:defRPr sz="1200">
                <a:latin typeface="Cambria"/>
                <a:ea typeface="Cambria"/>
                <a:cs typeface="Cambria"/>
                <a:sym typeface="Cambria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Cambria"/>
              <a:buChar char="●"/>
              <a:defRPr sz="1200">
                <a:latin typeface="Cambria"/>
                <a:ea typeface="Cambria"/>
                <a:cs typeface="Cambria"/>
                <a:sym typeface="Cambria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Cambria"/>
              <a:buChar char="○"/>
              <a:defRPr sz="1200">
                <a:latin typeface="Cambria"/>
                <a:ea typeface="Cambria"/>
                <a:cs typeface="Cambria"/>
                <a:sym typeface="Cambria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Cambria"/>
              <a:buChar char="■"/>
              <a:defRPr sz="1200">
                <a:latin typeface="Cambria"/>
                <a:ea typeface="Cambria"/>
                <a:cs typeface="Cambria"/>
                <a:sym typeface="Cambria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Cambria"/>
              <a:buChar char="●"/>
              <a:defRPr sz="1200">
                <a:latin typeface="Cambria"/>
                <a:ea typeface="Cambria"/>
                <a:cs typeface="Cambria"/>
                <a:sym typeface="Cambria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Cambria"/>
              <a:buChar char="○"/>
              <a:defRPr sz="1200">
                <a:latin typeface="Cambria"/>
                <a:ea typeface="Cambria"/>
                <a:cs typeface="Cambria"/>
                <a:sym typeface="Cambria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Cambria"/>
              <a:buChar char="■"/>
              <a:defRPr sz="1200"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43" name="Google Shape;43;p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mbria"/>
              <a:buChar char="●"/>
              <a:defRPr sz="1400">
                <a:latin typeface="Cambria"/>
                <a:ea typeface="Cambria"/>
                <a:cs typeface="Cambria"/>
                <a:sym typeface="Cambria"/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Cambria"/>
              <a:buChar char="○"/>
              <a:defRPr sz="1200">
                <a:latin typeface="Cambria"/>
                <a:ea typeface="Cambria"/>
                <a:cs typeface="Cambria"/>
                <a:sym typeface="Cambria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Cambria"/>
              <a:buChar char="■"/>
              <a:defRPr sz="1200">
                <a:latin typeface="Cambria"/>
                <a:ea typeface="Cambria"/>
                <a:cs typeface="Cambria"/>
                <a:sym typeface="Cambria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Cambria"/>
              <a:buChar char="●"/>
              <a:defRPr sz="1200">
                <a:latin typeface="Cambria"/>
                <a:ea typeface="Cambria"/>
                <a:cs typeface="Cambria"/>
                <a:sym typeface="Cambria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Cambria"/>
              <a:buChar char="○"/>
              <a:defRPr sz="1200">
                <a:latin typeface="Cambria"/>
                <a:ea typeface="Cambria"/>
                <a:cs typeface="Cambria"/>
                <a:sym typeface="Cambria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Cambria"/>
              <a:buChar char="■"/>
              <a:defRPr sz="1200">
                <a:latin typeface="Cambria"/>
                <a:ea typeface="Cambria"/>
                <a:cs typeface="Cambria"/>
                <a:sym typeface="Cambria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Cambria"/>
              <a:buChar char="●"/>
              <a:defRPr sz="1200">
                <a:latin typeface="Cambria"/>
                <a:ea typeface="Cambria"/>
                <a:cs typeface="Cambria"/>
                <a:sym typeface="Cambria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Cambria"/>
              <a:buChar char="○"/>
              <a:defRPr sz="1200">
                <a:latin typeface="Cambria"/>
                <a:ea typeface="Cambria"/>
                <a:cs typeface="Cambria"/>
                <a:sym typeface="Cambria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Cambria"/>
              <a:buChar char="■"/>
              <a:defRPr sz="1200"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44" name="Google Shape;4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5" name="Google Shape;45;p11"/>
          <p:cNvSpPr/>
          <p:nvPr/>
        </p:nvSpPr>
        <p:spPr>
          <a:xfrm rot="-5400000">
            <a:off x="4421650" y="50290"/>
            <a:ext cx="458100" cy="9546300"/>
          </a:xfrm>
          <a:prstGeom prst="rect">
            <a:avLst/>
          </a:prstGeom>
          <a:solidFill>
            <a:srgbClr val="00A9EC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1"/>
          <p:cNvSpPr/>
          <p:nvPr/>
        </p:nvSpPr>
        <p:spPr>
          <a:xfrm rot="-5400000">
            <a:off x="4438297" y="88625"/>
            <a:ext cx="458100" cy="9546300"/>
          </a:xfrm>
          <a:prstGeom prst="rect">
            <a:avLst/>
          </a:prstGeom>
          <a:solidFill>
            <a:srgbClr val="E3007B">
              <a:alpha val="4862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1"/>
          <p:cNvSpPr/>
          <p:nvPr/>
        </p:nvSpPr>
        <p:spPr>
          <a:xfrm>
            <a:off x="0" y="4685275"/>
            <a:ext cx="9144000" cy="458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1"/>
          <p:cNvSpPr txBox="1"/>
          <p:nvPr>
            <p:ph idx="3" type="sldNum"/>
          </p:nvPr>
        </p:nvSpPr>
        <p:spPr>
          <a:xfrm>
            <a:off x="7739075" y="4703875"/>
            <a:ext cx="5361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9" name="Google Shape;4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2550" y="4761650"/>
            <a:ext cx="305350" cy="3053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3" name="Google Shape;53;p12"/>
          <p:cNvSpPr/>
          <p:nvPr/>
        </p:nvSpPr>
        <p:spPr>
          <a:xfrm rot="-5400000">
            <a:off x="4421650" y="50290"/>
            <a:ext cx="458100" cy="9546300"/>
          </a:xfrm>
          <a:prstGeom prst="rect">
            <a:avLst/>
          </a:prstGeom>
          <a:solidFill>
            <a:srgbClr val="00A9EC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2"/>
          <p:cNvSpPr/>
          <p:nvPr/>
        </p:nvSpPr>
        <p:spPr>
          <a:xfrm rot="-5400000">
            <a:off x="4438297" y="88625"/>
            <a:ext cx="458100" cy="9546300"/>
          </a:xfrm>
          <a:prstGeom prst="rect">
            <a:avLst/>
          </a:prstGeom>
          <a:solidFill>
            <a:srgbClr val="E3007B">
              <a:alpha val="4862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2"/>
          <p:cNvSpPr/>
          <p:nvPr/>
        </p:nvSpPr>
        <p:spPr>
          <a:xfrm>
            <a:off x="0" y="4685275"/>
            <a:ext cx="9144000" cy="458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2"/>
          <p:cNvSpPr txBox="1"/>
          <p:nvPr>
            <p:ph idx="2" type="sldNum"/>
          </p:nvPr>
        </p:nvSpPr>
        <p:spPr>
          <a:xfrm>
            <a:off x="7739075" y="4703875"/>
            <a:ext cx="5361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7" name="Google Shape;5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2550" y="4761650"/>
            <a:ext cx="305350" cy="3053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2" name="Google Shape;62;p13"/>
          <p:cNvSpPr/>
          <p:nvPr/>
        </p:nvSpPr>
        <p:spPr>
          <a:xfrm rot="-5400000">
            <a:off x="4421650" y="50290"/>
            <a:ext cx="458100" cy="9546300"/>
          </a:xfrm>
          <a:prstGeom prst="rect">
            <a:avLst/>
          </a:prstGeom>
          <a:solidFill>
            <a:srgbClr val="00A9EC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3"/>
          <p:cNvSpPr/>
          <p:nvPr/>
        </p:nvSpPr>
        <p:spPr>
          <a:xfrm rot="-5400000">
            <a:off x="4438297" y="88625"/>
            <a:ext cx="458100" cy="9546300"/>
          </a:xfrm>
          <a:prstGeom prst="rect">
            <a:avLst/>
          </a:prstGeom>
          <a:solidFill>
            <a:srgbClr val="E3007B">
              <a:alpha val="4862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3"/>
          <p:cNvSpPr/>
          <p:nvPr/>
        </p:nvSpPr>
        <p:spPr>
          <a:xfrm>
            <a:off x="0" y="4685275"/>
            <a:ext cx="9144000" cy="458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3"/>
          <p:cNvSpPr txBox="1"/>
          <p:nvPr>
            <p:ph idx="2" type="sldNum"/>
          </p:nvPr>
        </p:nvSpPr>
        <p:spPr>
          <a:xfrm>
            <a:off x="7739075" y="4703875"/>
            <a:ext cx="5361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6" name="Google Shape;6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2550" y="4761650"/>
            <a:ext cx="305350" cy="3053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Relationship Id="rId4" Type="http://schemas.openxmlformats.org/officeDocument/2006/relationships/image" Target="../media/image8.jpg"/><Relationship Id="rId5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Relationship Id="rId4" Type="http://schemas.openxmlformats.org/officeDocument/2006/relationships/image" Target="../media/image8.jpg"/><Relationship Id="rId5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Relationship Id="rId6" Type="http://schemas.openxmlformats.org/officeDocument/2006/relationships/image" Target="../media/image24.png"/><Relationship Id="rId7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6.png"/><Relationship Id="rId5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/>
          <p:nvPr>
            <p:ph type="title"/>
          </p:nvPr>
        </p:nvSpPr>
        <p:spPr>
          <a:xfrm>
            <a:off x="4807500" y="3083450"/>
            <a:ext cx="4107900" cy="11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Sistemas de Recomendaç</a:t>
            </a:r>
            <a:r>
              <a:rPr lang="pt-BR"/>
              <a:t>ão</a:t>
            </a:r>
            <a:endParaRPr/>
          </a:p>
        </p:txBody>
      </p:sp>
      <p:sp>
        <p:nvSpPr>
          <p:cNvPr id="102" name="Google Shape;102;p1"/>
          <p:cNvSpPr txBox="1"/>
          <p:nvPr>
            <p:ph idx="2" type="title"/>
          </p:nvPr>
        </p:nvSpPr>
        <p:spPr>
          <a:xfrm>
            <a:off x="4883700" y="4040100"/>
            <a:ext cx="4107900" cy="11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Nicolas de Sousa Maia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/>
              <a:t>\</a:t>
            </a:r>
            <a:r>
              <a:rPr lang="pt-BR"/>
              <a:t>NicolasSMaia</a:t>
            </a:r>
            <a:endParaRPr/>
          </a:p>
        </p:txBody>
      </p:sp>
      <p:pic>
        <p:nvPicPr>
          <p:cNvPr id="103" name="Google Shape;103;p1" title="Screenshot from 2025-05-08 19-56-4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6675" y="4378050"/>
            <a:ext cx="347875" cy="36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64758f24e_4_39"/>
          <p:cNvSpPr txBox="1"/>
          <p:nvPr>
            <p:ph type="title"/>
          </p:nvPr>
        </p:nvSpPr>
        <p:spPr>
          <a:xfrm>
            <a:off x="311700" y="192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Features analisadas</a:t>
            </a:r>
            <a:endParaRPr sz="3000"/>
          </a:p>
        </p:txBody>
      </p:sp>
      <p:pic>
        <p:nvPicPr>
          <p:cNvPr id="166" name="Google Shape;166;g3564758f24e_4_39" title="George_-Corpsegrinder-_Fisher_of_Cannibal_Corpse-e1495709352924-2285579837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500" y="1737750"/>
            <a:ext cx="2691125" cy="17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3564758f24e_4_39" title="e220c499e5f183b75445b77dac5d78b1-1733019572.jpg"/>
          <p:cNvPicPr preferRelativeResize="0"/>
          <p:nvPr/>
        </p:nvPicPr>
        <p:blipFill rotWithShape="1">
          <a:blip r:embed="rId4">
            <a:alphaModFix/>
          </a:blip>
          <a:srcRect b="-6730" l="0" r="0" t="6730"/>
          <a:stretch/>
        </p:blipFill>
        <p:spPr>
          <a:xfrm>
            <a:off x="3323088" y="1737750"/>
            <a:ext cx="2497823" cy="2497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3564758f24e_4_39" title="a532949825b5a7890bc0ab5d9960b845-3773299604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4375" y="1737750"/>
            <a:ext cx="1595725" cy="239187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3564758f24e_4_39"/>
          <p:cNvSpPr txBox="1"/>
          <p:nvPr/>
        </p:nvSpPr>
        <p:spPr>
          <a:xfrm>
            <a:off x="397488" y="1113600"/>
            <a:ext cx="26193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chemeClr val="dk2"/>
                </a:solidFill>
              </a:rPr>
              <a:t>Volume: alto</a:t>
            </a:r>
            <a:endParaRPr b="1" sz="1900">
              <a:solidFill>
                <a:schemeClr val="dk2"/>
              </a:solidFill>
            </a:endParaRPr>
          </a:p>
        </p:txBody>
      </p:sp>
      <p:sp>
        <p:nvSpPr>
          <p:cNvPr id="170" name="Google Shape;170;g3564758f24e_4_39"/>
          <p:cNvSpPr txBox="1"/>
          <p:nvPr/>
        </p:nvSpPr>
        <p:spPr>
          <a:xfrm>
            <a:off x="3232288" y="1113600"/>
            <a:ext cx="26193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chemeClr val="dk2"/>
                </a:solidFill>
              </a:rPr>
              <a:t>Roupas: pretas</a:t>
            </a:r>
            <a:endParaRPr b="1" sz="1900">
              <a:solidFill>
                <a:schemeClr val="dk2"/>
              </a:solidFill>
            </a:endParaRPr>
          </a:p>
        </p:txBody>
      </p:sp>
      <p:sp>
        <p:nvSpPr>
          <p:cNvPr id="171" name="Google Shape;171;g3564758f24e_4_39"/>
          <p:cNvSpPr txBox="1"/>
          <p:nvPr/>
        </p:nvSpPr>
        <p:spPr>
          <a:xfrm>
            <a:off x="5927013" y="1113600"/>
            <a:ext cx="26193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chemeClr val="dk2"/>
                </a:solidFill>
              </a:rPr>
              <a:t>Cabelo: longo</a:t>
            </a:r>
            <a:endParaRPr b="1" sz="1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64758f24e_4_52"/>
          <p:cNvSpPr txBox="1"/>
          <p:nvPr>
            <p:ph type="title"/>
          </p:nvPr>
        </p:nvSpPr>
        <p:spPr>
          <a:xfrm>
            <a:off x="311700" y="192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Resposta: provavelmente sim!</a:t>
            </a:r>
            <a:endParaRPr sz="3000"/>
          </a:p>
        </p:txBody>
      </p:sp>
      <p:pic>
        <p:nvPicPr>
          <p:cNvPr id="177" name="Google Shape;177;g3564758f24e_4_52" title="George_-Corpsegrinder-_Fisher_of_Cannibal_Corpse-e1495709352924-2285579837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500" y="1737750"/>
            <a:ext cx="2691125" cy="17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3564758f24e_4_52" title="e220c499e5f183b75445b77dac5d78b1-1733019572.jpg"/>
          <p:cNvPicPr preferRelativeResize="0"/>
          <p:nvPr/>
        </p:nvPicPr>
        <p:blipFill rotWithShape="1">
          <a:blip r:embed="rId4">
            <a:alphaModFix/>
          </a:blip>
          <a:srcRect b="-6730" l="0" r="0" t="6730"/>
          <a:stretch/>
        </p:blipFill>
        <p:spPr>
          <a:xfrm>
            <a:off x="3323088" y="1737750"/>
            <a:ext cx="2497823" cy="2497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3564758f24e_4_52" title="a532949825b5a7890bc0ab5d9960b845-3773299604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4375" y="1737750"/>
            <a:ext cx="1595725" cy="239187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3564758f24e_4_52"/>
          <p:cNvSpPr txBox="1"/>
          <p:nvPr/>
        </p:nvSpPr>
        <p:spPr>
          <a:xfrm>
            <a:off x="397488" y="1113600"/>
            <a:ext cx="26193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chemeClr val="dk2"/>
                </a:solidFill>
              </a:rPr>
              <a:t>Volume: alto</a:t>
            </a:r>
            <a:endParaRPr b="1" sz="1900">
              <a:solidFill>
                <a:schemeClr val="dk2"/>
              </a:solidFill>
            </a:endParaRPr>
          </a:p>
        </p:txBody>
      </p:sp>
      <p:sp>
        <p:nvSpPr>
          <p:cNvPr id="181" name="Google Shape;181;g3564758f24e_4_52"/>
          <p:cNvSpPr txBox="1"/>
          <p:nvPr/>
        </p:nvSpPr>
        <p:spPr>
          <a:xfrm>
            <a:off x="3232288" y="1113600"/>
            <a:ext cx="26193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chemeClr val="dk2"/>
                </a:solidFill>
              </a:rPr>
              <a:t>Roupas: pretas</a:t>
            </a:r>
            <a:endParaRPr b="1" sz="1900">
              <a:solidFill>
                <a:schemeClr val="dk2"/>
              </a:solidFill>
            </a:endParaRPr>
          </a:p>
        </p:txBody>
      </p:sp>
      <p:sp>
        <p:nvSpPr>
          <p:cNvPr id="182" name="Google Shape;182;g3564758f24e_4_52"/>
          <p:cNvSpPr txBox="1"/>
          <p:nvPr/>
        </p:nvSpPr>
        <p:spPr>
          <a:xfrm>
            <a:off x="5927013" y="1113600"/>
            <a:ext cx="26193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chemeClr val="dk2"/>
                </a:solidFill>
              </a:rPr>
              <a:t>Cabelo: longo</a:t>
            </a:r>
            <a:endParaRPr b="1" sz="1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64758f24e_4_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Algoritmo padr</a:t>
            </a:r>
            <a:r>
              <a:rPr lang="pt-BR"/>
              <a:t>ão</a:t>
            </a:r>
            <a:endParaRPr/>
          </a:p>
        </p:txBody>
      </p:sp>
      <p:sp>
        <p:nvSpPr>
          <p:cNvPr id="188" name="Google Shape;188;g3564758f24e_4_78"/>
          <p:cNvSpPr txBox="1"/>
          <p:nvPr>
            <p:ph idx="1" type="body"/>
          </p:nvPr>
        </p:nvSpPr>
        <p:spPr>
          <a:xfrm>
            <a:off x="311700" y="1132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pt-BR" sz="2100"/>
              <a:t>Coletar dados dos users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pt-BR" sz="2100"/>
              <a:t>dist</a:t>
            </a:r>
            <a:r>
              <a:rPr lang="pt-BR" sz="2100"/>
              <a:t>ância dos outros dados ao avaliado é calculada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pt-BR" sz="2100"/>
              <a:t>as K primeiras são escolhidas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pt-BR" sz="2100"/>
              <a:t>a classe predominante entre elas é a final</a:t>
            </a:r>
            <a:endParaRPr sz="2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64758f24e_4_73"/>
          <p:cNvSpPr/>
          <p:nvPr/>
        </p:nvSpPr>
        <p:spPr>
          <a:xfrm>
            <a:off x="3955425" y="2318200"/>
            <a:ext cx="1159200" cy="56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3564758f24e_4_73"/>
          <p:cNvSpPr txBox="1"/>
          <p:nvPr/>
        </p:nvSpPr>
        <p:spPr>
          <a:xfrm>
            <a:off x="3349550" y="2238450"/>
            <a:ext cx="22848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pt-BR" sz="35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Prática 1</a:t>
            </a:r>
            <a:endParaRPr b="0" i="0" sz="3500" u="none" cap="none" strike="noStrike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6638703bb_0_0"/>
          <p:cNvSpPr/>
          <p:nvPr/>
        </p:nvSpPr>
        <p:spPr>
          <a:xfrm>
            <a:off x="3955425" y="2242000"/>
            <a:ext cx="1159200" cy="56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356638703bb_0_0"/>
          <p:cNvSpPr txBox="1"/>
          <p:nvPr/>
        </p:nvSpPr>
        <p:spPr>
          <a:xfrm>
            <a:off x="2957025" y="1966375"/>
            <a:ext cx="3156000" cy="12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pt-BR" sz="35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KNN para recomendação</a:t>
            </a:r>
            <a:endParaRPr b="0" i="0" sz="3500" u="none" cap="none" strike="noStrike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64758f24e_4_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Método</a:t>
            </a:r>
            <a:endParaRPr/>
          </a:p>
        </p:txBody>
      </p:sp>
      <p:sp>
        <p:nvSpPr>
          <p:cNvPr id="206" name="Google Shape;206;g3564758f24e_4_83"/>
          <p:cNvSpPr txBox="1"/>
          <p:nvPr>
            <p:ph idx="1" type="body"/>
          </p:nvPr>
        </p:nvSpPr>
        <p:spPr>
          <a:xfrm>
            <a:off x="346725" y="1342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pt-BR" sz="2100"/>
              <a:t>Calcular a similaridade entre os pontos</a:t>
            </a:r>
            <a:endParaRPr sz="2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6638703bb_0_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Método</a:t>
            </a:r>
            <a:endParaRPr/>
          </a:p>
        </p:txBody>
      </p:sp>
      <p:sp>
        <p:nvSpPr>
          <p:cNvPr id="212" name="Google Shape;212;g356638703bb_0_10"/>
          <p:cNvSpPr txBox="1"/>
          <p:nvPr>
            <p:ph idx="1" type="body"/>
          </p:nvPr>
        </p:nvSpPr>
        <p:spPr>
          <a:xfrm>
            <a:off x="346725" y="1342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pt-BR" sz="2100"/>
              <a:t>Calcular a similaridade entre os pontos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pt-BR" sz="2100"/>
              <a:t>Achar os valores mais próximos (mais similares)</a:t>
            </a:r>
            <a:endParaRPr sz="2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6638703bb_0_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Método</a:t>
            </a:r>
            <a:endParaRPr/>
          </a:p>
        </p:txBody>
      </p:sp>
      <p:sp>
        <p:nvSpPr>
          <p:cNvPr id="218" name="Google Shape;218;g356638703bb_0_15"/>
          <p:cNvSpPr txBox="1"/>
          <p:nvPr>
            <p:ph idx="1" type="body"/>
          </p:nvPr>
        </p:nvSpPr>
        <p:spPr>
          <a:xfrm>
            <a:off x="346725" y="1342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pt-BR" sz="2100"/>
              <a:t>Calcular a similaridade entre os pontos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pt-BR" sz="2100"/>
              <a:t>Achar os valores mais próximos </a:t>
            </a:r>
            <a:r>
              <a:rPr lang="pt-BR" sz="2100"/>
              <a:t>(mais similares)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pt-BR" sz="2100"/>
              <a:t>Fazer a média entre eles, de preferência ponderando ela com as similaridades observadas</a:t>
            </a:r>
            <a:endParaRPr sz="2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6638703bb_0_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Problemas com o KNN</a:t>
            </a:r>
            <a:endParaRPr/>
          </a:p>
        </p:txBody>
      </p:sp>
      <p:sp>
        <p:nvSpPr>
          <p:cNvPr id="224" name="Google Shape;224;g356638703bb_0_5"/>
          <p:cNvSpPr txBox="1"/>
          <p:nvPr>
            <p:ph idx="1" type="body"/>
          </p:nvPr>
        </p:nvSpPr>
        <p:spPr>
          <a:xfrm>
            <a:off x="346725" y="1342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pt-BR" sz="2100"/>
              <a:t>custo computacional elevado (O(n²))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pt-BR" sz="2100"/>
              <a:t>perde significância dos resultados em</a:t>
            </a:r>
            <a:r>
              <a:rPr lang="pt-BR" sz="2100"/>
              <a:t> </a:t>
            </a:r>
            <a:r>
              <a:rPr lang="pt-BR" sz="2100"/>
              <a:t>altas dimensionalidades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pt-BR" sz="2100"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ruim para matrizes esparsas</a:t>
            </a:r>
            <a:r>
              <a:rPr lang="pt-BR" sz="2100"/>
              <a:t> </a:t>
            </a:r>
            <a:r>
              <a:rPr lang="pt-BR" sz="2100">
                <a:extLst>
                  <a:ext uri="http://customooxmlschemas.google.com/">
                    <go:slidesCustomData xmlns:go="http://customooxmlschemas.google.com/" textRoundtripDataId="3"/>
                  </a:ext>
                </a:extLst>
              </a:rPr>
              <a:t>(alta dimensionalidade)</a:t>
            </a:r>
            <a:endParaRPr sz="2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564758f24e_4_88"/>
          <p:cNvSpPr/>
          <p:nvPr/>
        </p:nvSpPr>
        <p:spPr>
          <a:xfrm>
            <a:off x="3955425" y="2318200"/>
            <a:ext cx="1159200" cy="56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3564758f24e_4_88"/>
          <p:cNvSpPr txBox="1"/>
          <p:nvPr/>
        </p:nvSpPr>
        <p:spPr>
          <a:xfrm>
            <a:off x="2983750" y="1930550"/>
            <a:ext cx="30465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pt-BR" sz="35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Collaborative Filtering</a:t>
            </a:r>
            <a:endParaRPr b="0" i="0" sz="3500" u="none" cap="none" strike="noStrike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8ed25dd9b2_1_113"/>
          <p:cNvSpPr txBox="1"/>
          <p:nvPr>
            <p:ph type="title"/>
          </p:nvPr>
        </p:nvSpPr>
        <p:spPr>
          <a:xfrm>
            <a:off x="311700" y="4591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Presença</a:t>
            </a:r>
            <a:endParaRPr/>
          </a:p>
        </p:txBody>
      </p:sp>
      <p:sp>
        <p:nvSpPr>
          <p:cNvPr id="109" name="Google Shape;109;g28ed25dd9b2_1_113"/>
          <p:cNvSpPr txBox="1"/>
          <p:nvPr>
            <p:ph idx="1" type="body"/>
          </p:nvPr>
        </p:nvSpPr>
        <p:spPr>
          <a:xfrm>
            <a:off x="311700" y="1398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pt-BR" sz="2200"/>
              <a:t>Linktree: Presente na bio do nosso instagram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pt-BR" sz="2200"/>
              <a:t>Presença ficará disponível até 1 hora antes da próxima aula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pt-BR" sz="2200"/>
              <a:t>É necessário 70% de presença para obter o certificado </a:t>
            </a:r>
            <a:endParaRPr sz="2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64758f24e_4_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Motivaç</a:t>
            </a:r>
            <a:r>
              <a:rPr lang="pt-BR"/>
              <a:t>ão</a:t>
            </a:r>
            <a:endParaRPr sz="3000"/>
          </a:p>
        </p:txBody>
      </p:sp>
      <p:sp>
        <p:nvSpPr>
          <p:cNvPr id="236" name="Google Shape;236;g3564758f24e_4_96"/>
          <p:cNvSpPr txBox="1"/>
          <p:nvPr>
            <p:ph idx="1" type="body"/>
          </p:nvPr>
        </p:nvSpPr>
        <p:spPr>
          <a:xfrm>
            <a:off x="311700" y="1132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Como escolher features boas para recomendação?</a:t>
            </a:r>
            <a:endParaRPr sz="2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64758f24e_4_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Motivação</a:t>
            </a:r>
            <a:endParaRPr sz="3000"/>
          </a:p>
        </p:txBody>
      </p:sp>
      <p:sp>
        <p:nvSpPr>
          <p:cNvPr id="242" name="Google Shape;242;g3564758f24e_4_101"/>
          <p:cNvSpPr txBox="1"/>
          <p:nvPr>
            <p:ph idx="1" type="body"/>
          </p:nvPr>
        </p:nvSpPr>
        <p:spPr>
          <a:xfrm>
            <a:off x="311700" y="1132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Como escolher features boas para recomendaç</a:t>
            </a:r>
            <a:r>
              <a:rPr lang="pt-BR" sz="2000"/>
              <a:t>ão</a:t>
            </a:r>
            <a:r>
              <a:rPr lang="pt-BR" sz="2000"/>
              <a:t>?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Resposta: n</a:t>
            </a:r>
            <a:r>
              <a:rPr lang="pt-BR" sz="2000"/>
              <a:t>ão escolhemos!</a:t>
            </a:r>
            <a:endParaRPr sz="2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64758f24e_4_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Motivação</a:t>
            </a:r>
            <a:endParaRPr sz="3000"/>
          </a:p>
        </p:txBody>
      </p:sp>
      <p:sp>
        <p:nvSpPr>
          <p:cNvPr id="248" name="Google Shape;248;g3564758f24e_4_106"/>
          <p:cNvSpPr txBox="1"/>
          <p:nvPr>
            <p:ph idx="1" type="body"/>
          </p:nvPr>
        </p:nvSpPr>
        <p:spPr>
          <a:xfrm>
            <a:off x="311700" y="1132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Como escolher features boas para recomendação?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Resposta: não escolhemos!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Soluç</a:t>
            </a:r>
            <a:r>
              <a:rPr lang="pt-BR" sz="2000"/>
              <a:t>ão: deixar a cargo do modelo</a:t>
            </a:r>
            <a:endParaRPr sz="2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64758f24e_4_111"/>
          <p:cNvSpPr txBox="1"/>
          <p:nvPr>
            <p:ph type="title"/>
          </p:nvPr>
        </p:nvSpPr>
        <p:spPr>
          <a:xfrm>
            <a:off x="311700" y="311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Primeiras ideias</a:t>
            </a:r>
            <a:endParaRPr sz="3000"/>
          </a:p>
        </p:txBody>
      </p:sp>
      <p:sp>
        <p:nvSpPr>
          <p:cNvPr id="254" name="Google Shape;254;g3564758f24e_4_111"/>
          <p:cNvSpPr txBox="1"/>
          <p:nvPr>
            <p:ph idx="1" type="body"/>
          </p:nvPr>
        </p:nvSpPr>
        <p:spPr>
          <a:xfrm>
            <a:off x="276675" y="11112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Ex: Matriz 2D, de dimens</a:t>
            </a:r>
            <a:r>
              <a:rPr lang="pt-BR" sz="2000"/>
              <a:t>ões: N x M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“Quebrar” em 2 matrizes N x K e K x M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K = número de features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Nota Final:</a:t>
            </a:r>
            <a:endParaRPr sz="2000"/>
          </a:p>
        </p:txBody>
      </p:sp>
      <p:pic>
        <p:nvPicPr>
          <p:cNvPr id="255" name="Google Shape;255;g3564758f24e_4_111" title="Screenshot from 2025-05-09 02-24-0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8400" y="2529900"/>
            <a:ext cx="1477500" cy="41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3564758f24e_4_117" title="matriz_cf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775" y="184200"/>
            <a:ext cx="6122899" cy="40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g3564758f24e_4_123" title="mult_cf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500" y="1512625"/>
            <a:ext cx="7655024" cy="180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3564758f24e_4_123"/>
          <p:cNvSpPr txBox="1"/>
          <p:nvPr/>
        </p:nvSpPr>
        <p:spPr>
          <a:xfrm>
            <a:off x="744500" y="966325"/>
            <a:ext cx="13377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2"/>
                </a:solidFill>
              </a:rPr>
              <a:t>Matriz U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267" name="Google Shape;267;g3564758f24e_4_123"/>
          <p:cNvSpPr txBox="1"/>
          <p:nvPr/>
        </p:nvSpPr>
        <p:spPr>
          <a:xfrm>
            <a:off x="3306175" y="966325"/>
            <a:ext cx="13377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2"/>
                </a:solidFill>
              </a:rPr>
              <a:t>Matriz F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268" name="Google Shape;268;g3564758f24e_4_123"/>
          <p:cNvSpPr txBox="1"/>
          <p:nvPr/>
        </p:nvSpPr>
        <p:spPr>
          <a:xfrm>
            <a:off x="6288025" y="966325"/>
            <a:ext cx="15072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2"/>
                </a:solidFill>
              </a:rPr>
              <a:t>Matriz final</a:t>
            </a:r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564758f24e_4_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Funç</a:t>
            </a:r>
            <a:r>
              <a:rPr lang="pt-BR" sz="3000"/>
              <a:t>ões Loss</a:t>
            </a:r>
            <a:endParaRPr sz="3000"/>
          </a:p>
        </p:txBody>
      </p:sp>
      <p:pic>
        <p:nvPicPr>
          <p:cNvPr id="274" name="Google Shape;274;g3564758f24e_4_132" title="Screenshot from 2025-05-09 02-32-4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188" y="1219150"/>
            <a:ext cx="6905625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64758f24e_4_1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Otimizaç</a:t>
            </a:r>
            <a:r>
              <a:rPr lang="pt-BR" sz="3000"/>
              <a:t>ão Alternada</a:t>
            </a:r>
            <a:endParaRPr sz="3200"/>
          </a:p>
        </p:txBody>
      </p:sp>
      <p:sp>
        <p:nvSpPr>
          <p:cNvPr id="280" name="Google Shape;280;g3564758f24e_4_138"/>
          <p:cNvSpPr txBox="1"/>
          <p:nvPr>
            <p:ph idx="1" type="body"/>
          </p:nvPr>
        </p:nvSpPr>
        <p:spPr>
          <a:xfrm>
            <a:off x="311700" y="1132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inicializar U e F com valores aleatórios</a:t>
            </a:r>
            <a:endParaRPr sz="2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64758f24e_4_1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Otimização Alternada</a:t>
            </a:r>
            <a:endParaRPr sz="3200"/>
          </a:p>
        </p:txBody>
      </p:sp>
      <p:sp>
        <p:nvSpPr>
          <p:cNvPr id="286" name="Google Shape;286;g3564758f24e_4_143"/>
          <p:cNvSpPr txBox="1"/>
          <p:nvPr>
            <p:ph idx="1" type="body"/>
          </p:nvPr>
        </p:nvSpPr>
        <p:spPr>
          <a:xfrm>
            <a:off x="311700" y="1132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inicializar U e F com valores aleatórios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Fixamos F igualamos a derivada parcial de cada        , em relação à J, à zero para achar os melhores valores para U</a:t>
            </a:r>
            <a:endParaRPr sz="2000"/>
          </a:p>
        </p:txBody>
      </p:sp>
      <p:pic>
        <p:nvPicPr>
          <p:cNvPr id="287" name="Google Shape;287;g3564758f24e_4_143" title="Screenshot from 2025-05-09 02-36-5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3425" y="1650975"/>
            <a:ext cx="331025" cy="41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56638703bb_0_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Otimização Alternada</a:t>
            </a:r>
            <a:endParaRPr sz="3200"/>
          </a:p>
        </p:txBody>
      </p:sp>
      <p:sp>
        <p:nvSpPr>
          <p:cNvPr id="293" name="Google Shape;293;g356638703bb_0_28"/>
          <p:cNvSpPr txBox="1"/>
          <p:nvPr>
            <p:ph idx="1" type="body"/>
          </p:nvPr>
        </p:nvSpPr>
        <p:spPr>
          <a:xfrm>
            <a:off x="311700" y="1132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inicializar U e F com valores aleatórios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Fixamos F igualamos a derivada parcial de cada        , em relação à J, à zero para achar os melhores valores para U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Fixamos U igualamos a derivada parcial de cada        , em relação à J, à zero para achar os melhores valores para F</a:t>
            </a:r>
            <a:endParaRPr sz="2000"/>
          </a:p>
        </p:txBody>
      </p:sp>
      <p:pic>
        <p:nvPicPr>
          <p:cNvPr id="294" name="Google Shape;294;g356638703bb_0_28" title="Screenshot from 2025-05-09 02-36-4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200" y="2572925"/>
            <a:ext cx="331025" cy="411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356638703bb_0_28" title="Screenshot from 2025-05-09 02-36-5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3425" y="1650975"/>
            <a:ext cx="331025" cy="41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64758f24e_4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Presença</a:t>
            </a:r>
            <a:endParaRPr/>
          </a:p>
        </p:txBody>
      </p:sp>
      <p:pic>
        <p:nvPicPr>
          <p:cNvPr id="115" name="Google Shape;115;g3564758f24e_4_0" title="Screenshot from 2025-05-08 20-00-1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8450" y="1203950"/>
            <a:ext cx="3127100" cy="295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56638703bb_0_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Otimização Alternada</a:t>
            </a:r>
            <a:endParaRPr sz="3200"/>
          </a:p>
        </p:txBody>
      </p:sp>
      <p:sp>
        <p:nvSpPr>
          <p:cNvPr id="301" name="Google Shape;301;g356638703bb_0_35"/>
          <p:cNvSpPr txBox="1"/>
          <p:nvPr>
            <p:ph idx="1" type="body"/>
          </p:nvPr>
        </p:nvSpPr>
        <p:spPr>
          <a:xfrm>
            <a:off x="311700" y="1132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inicializar U e F com valores aleatórios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Fixamos F igualamos a derivada parcial de cada        à zero para achar os melhores valores para U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Fixamos U igualamos a derivada parcial de cada        à zero para achar os melhores valores para F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Repete</a:t>
            </a:r>
            <a:endParaRPr sz="2000"/>
          </a:p>
        </p:txBody>
      </p:sp>
      <p:pic>
        <p:nvPicPr>
          <p:cNvPr id="302" name="Google Shape;302;g356638703bb_0_35" title="Screenshot from 2025-05-09 02-36-4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200" y="2572925"/>
            <a:ext cx="331025" cy="411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356638703bb_0_35" title="Screenshot from 2025-05-09 02-36-5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3425" y="1650975"/>
            <a:ext cx="331025" cy="41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6638703bb_0_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Como é feita a relação entre </a:t>
            </a:r>
            <a:r>
              <a:rPr lang="pt-BR" sz="3000"/>
              <a:t>usuários</a:t>
            </a:r>
            <a:r>
              <a:rPr lang="pt-BR" sz="3000"/>
              <a:t> e filmes?</a:t>
            </a:r>
            <a:endParaRPr sz="3200"/>
          </a:p>
        </p:txBody>
      </p:sp>
      <p:sp>
        <p:nvSpPr>
          <p:cNvPr id="309" name="Google Shape;309;g356638703bb_0_42"/>
          <p:cNvSpPr txBox="1"/>
          <p:nvPr>
            <p:ph idx="1" type="body"/>
          </p:nvPr>
        </p:nvSpPr>
        <p:spPr>
          <a:xfrm>
            <a:off x="311700" y="1132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Cada filme é avaliado para notas de vários usuários</a:t>
            </a:r>
            <a:endParaRPr sz="2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56638703bb_0_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Como é feita a relação entre usuários e filmes?</a:t>
            </a:r>
            <a:endParaRPr sz="3200"/>
          </a:p>
        </p:txBody>
      </p:sp>
      <p:sp>
        <p:nvSpPr>
          <p:cNvPr id="315" name="Google Shape;315;g356638703bb_0_49"/>
          <p:cNvSpPr txBox="1"/>
          <p:nvPr>
            <p:ph idx="1" type="body"/>
          </p:nvPr>
        </p:nvSpPr>
        <p:spPr>
          <a:xfrm>
            <a:off x="311700" y="1132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Cada filme é avaliado para notas de vários usuários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Ao treinar as features de um usuário com as features dos filmes, você está implicitamente fazendo uma conexão entre o que os outros usuários acharam daquele filme e o que aquele usuário avaliou</a:t>
            </a:r>
            <a:endParaRPr sz="2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564758f24e_4_166"/>
          <p:cNvSpPr/>
          <p:nvPr/>
        </p:nvSpPr>
        <p:spPr>
          <a:xfrm>
            <a:off x="3955425" y="2318200"/>
            <a:ext cx="1159200" cy="56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g3564758f24e_4_166"/>
          <p:cNvSpPr txBox="1"/>
          <p:nvPr/>
        </p:nvSpPr>
        <p:spPr>
          <a:xfrm>
            <a:off x="3349550" y="2238450"/>
            <a:ext cx="22848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pt-BR" sz="35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Prática 2</a:t>
            </a:r>
            <a:endParaRPr b="0" i="0" sz="3500" u="none" cap="none" strike="noStrike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g28ed25dd9b2_1_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688" y="3379650"/>
            <a:ext cx="473100" cy="473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tHub Logos and Usage · GitHub" id="327" name="Google Shape;327;g28ed25dd9b2_1_1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250" y="2646425"/>
            <a:ext cx="584002" cy="584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28ed25dd9b2_1_1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5238" y="1975725"/>
            <a:ext cx="584000" cy="5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28ed25dd9b2_1_123"/>
          <p:cNvSpPr txBox="1"/>
          <p:nvPr/>
        </p:nvSpPr>
        <p:spPr>
          <a:xfrm>
            <a:off x="6257775" y="3295225"/>
            <a:ext cx="33525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pt-BR" sz="3600" u="none" cap="none" strike="noStrike">
                <a:solidFill>
                  <a:srgbClr val="666666"/>
                </a:solidFill>
                <a:latin typeface="Cambria"/>
                <a:ea typeface="Cambria"/>
                <a:cs typeface="Cambria"/>
                <a:sym typeface="Cambria"/>
              </a:rPr>
              <a:t>obrigado!</a:t>
            </a:r>
            <a:endParaRPr b="0" i="0" sz="3600" u="none" cap="none" strike="noStrike">
              <a:solidFill>
                <a:srgbClr val="666666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330" name="Google Shape;330;g28ed25dd9b2_1_123"/>
          <p:cNvCxnSpPr/>
          <p:nvPr/>
        </p:nvCxnSpPr>
        <p:spPr>
          <a:xfrm rot="10800000">
            <a:off x="6736125" y="3449575"/>
            <a:ext cx="0" cy="473100"/>
          </a:xfrm>
          <a:prstGeom prst="straightConnector1">
            <a:avLst/>
          </a:prstGeom>
          <a:noFill/>
          <a:ln cap="flat" cmpd="sng" w="38100">
            <a:solidFill>
              <a:srgbClr val="00A9E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1" name="Google Shape;331;g28ed25dd9b2_1_123"/>
          <p:cNvCxnSpPr/>
          <p:nvPr/>
        </p:nvCxnSpPr>
        <p:spPr>
          <a:xfrm rot="10800000">
            <a:off x="6647575" y="3449575"/>
            <a:ext cx="0" cy="473100"/>
          </a:xfrm>
          <a:prstGeom prst="straightConnector1">
            <a:avLst/>
          </a:prstGeom>
          <a:noFill/>
          <a:ln cap="flat" cmpd="sng" w="38100">
            <a:solidFill>
              <a:srgbClr val="E3007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2" name="Google Shape;332;g28ed25dd9b2_1_123"/>
          <p:cNvSpPr txBox="1"/>
          <p:nvPr/>
        </p:nvSpPr>
        <p:spPr>
          <a:xfrm>
            <a:off x="1264850" y="665725"/>
            <a:ext cx="30567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pt-BR" sz="2500" u="none" cap="none" strike="noStrike">
                <a:solidFill>
                  <a:srgbClr val="434343"/>
                </a:solidFill>
                <a:latin typeface="Cambria"/>
                <a:ea typeface="Cambria"/>
                <a:cs typeface="Cambria"/>
                <a:sym typeface="Cambria"/>
              </a:rPr>
              <a:t>data@icmc.usp.br</a:t>
            </a:r>
            <a:endParaRPr b="0" i="0" sz="2500" u="none" cap="none" strike="noStrike">
              <a:solidFill>
                <a:srgbClr val="434343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33" name="Google Shape;333;g28ed25dd9b2_1_123"/>
          <p:cNvSpPr txBox="1"/>
          <p:nvPr/>
        </p:nvSpPr>
        <p:spPr>
          <a:xfrm>
            <a:off x="1264850" y="1320863"/>
            <a:ext cx="20871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pt-BR" sz="2500" u="none" cap="none" strike="noStrike">
                <a:solidFill>
                  <a:srgbClr val="434343"/>
                </a:solidFill>
                <a:latin typeface="Cambria"/>
                <a:ea typeface="Cambria"/>
                <a:cs typeface="Cambria"/>
                <a:sym typeface="Cambria"/>
              </a:rPr>
              <a:t>@data.icmc</a:t>
            </a:r>
            <a:endParaRPr b="0" i="0" sz="2500" u="none" cap="none" strike="noStrike">
              <a:solidFill>
                <a:srgbClr val="434343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34" name="Google Shape;334;g28ed25dd9b2_1_123"/>
          <p:cNvSpPr txBox="1"/>
          <p:nvPr/>
        </p:nvSpPr>
        <p:spPr>
          <a:xfrm>
            <a:off x="1264850" y="1976013"/>
            <a:ext cx="20871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pt-BR" sz="2500" u="none" cap="none" strike="noStrike">
                <a:solidFill>
                  <a:srgbClr val="434343"/>
                </a:solidFill>
                <a:latin typeface="Cambria"/>
                <a:ea typeface="Cambria"/>
                <a:cs typeface="Cambria"/>
                <a:sym typeface="Cambria"/>
              </a:rPr>
              <a:t>/c/DataICMC</a:t>
            </a:r>
            <a:endParaRPr b="0" i="0" sz="2500" u="none" cap="none" strike="noStrike">
              <a:solidFill>
                <a:srgbClr val="434343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35" name="Google Shape;335;g28ed25dd9b2_1_123"/>
          <p:cNvSpPr txBox="1"/>
          <p:nvPr/>
        </p:nvSpPr>
        <p:spPr>
          <a:xfrm>
            <a:off x="1264850" y="2662275"/>
            <a:ext cx="25176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pt-BR" sz="2500" u="none" cap="none" strike="noStrike">
                <a:solidFill>
                  <a:srgbClr val="434343"/>
                </a:solidFill>
                <a:latin typeface="Cambria"/>
                <a:ea typeface="Cambria"/>
                <a:cs typeface="Cambria"/>
                <a:sym typeface="Cambria"/>
              </a:rPr>
              <a:t>/icmc-data</a:t>
            </a:r>
            <a:endParaRPr b="0" i="0" sz="2500" u="none" cap="none" strike="noStrike">
              <a:solidFill>
                <a:srgbClr val="434343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36" name="Google Shape;336;g28ed25dd9b2_1_123"/>
          <p:cNvSpPr txBox="1"/>
          <p:nvPr/>
        </p:nvSpPr>
        <p:spPr>
          <a:xfrm>
            <a:off x="1264850" y="3348525"/>
            <a:ext cx="25176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pt-BR" sz="2500" u="none" cap="none" strike="noStrike">
                <a:solidFill>
                  <a:srgbClr val="434343"/>
                </a:solidFill>
                <a:latin typeface="Cambria"/>
                <a:ea typeface="Cambria"/>
                <a:cs typeface="Cambria"/>
                <a:sym typeface="Cambria"/>
              </a:rPr>
              <a:t>data.icmc.usp.br</a:t>
            </a:r>
            <a:endParaRPr b="0" i="0" sz="2500" u="none" cap="none" strike="noStrike">
              <a:solidFill>
                <a:srgbClr val="434343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37" name="Google Shape;337;g28ed25dd9b2_1_1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2488" y="758660"/>
            <a:ext cx="529525" cy="397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28ed25dd9b2_1_1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0700" y="1415925"/>
            <a:ext cx="473100" cy="47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f3a1ee9d09_0_192"/>
          <p:cNvSpPr/>
          <p:nvPr/>
        </p:nvSpPr>
        <p:spPr>
          <a:xfrm>
            <a:off x="3955425" y="2318200"/>
            <a:ext cx="1159200" cy="56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g1f3a1ee9d09_0_192"/>
          <p:cNvSpPr txBox="1"/>
          <p:nvPr/>
        </p:nvSpPr>
        <p:spPr>
          <a:xfrm>
            <a:off x="3293525" y="2238450"/>
            <a:ext cx="22848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pt-BR" sz="35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Introdução</a:t>
            </a:r>
            <a:endParaRPr b="0" i="0" sz="3500" u="none" cap="none" strike="noStrike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64758f24e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O problema da recomendaç</a:t>
            </a:r>
            <a:r>
              <a:rPr lang="pt-BR" sz="3000"/>
              <a:t>ão</a:t>
            </a:r>
            <a:endParaRPr sz="3000"/>
          </a:p>
        </p:txBody>
      </p:sp>
      <p:sp>
        <p:nvSpPr>
          <p:cNvPr id="127" name="Google Shape;127;g3564758f24e_0_0"/>
          <p:cNvSpPr txBox="1"/>
          <p:nvPr>
            <p:ph idx="1" type="body"/>
          </p:nvPr>
        </p:nvSpPr>
        <p:spPr>
          <a:xfrm>
            <a:off x="311700" y="1132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Necessidade crescente no mundo atual (Netflix, Youtube, Instagram, etc)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Usar feedback (dados) para recomendar eficazmente produtos aos usu</a:t>
            </a:r>
            <a:r>
              <a:rPr lang="pt-BR"/>
              <a:t>ários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Ex: Spotify</a:t>
            </a:r>
            <a:endParaRPr/>
          </a:p>
        </p:txBody>
      </p:sp>
      <p:pic>
        <p:nvPicPr>
          <p:cNvPr id="128" name="Google Shape;128;g3564758f24e_0_0" title="spot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1574" y="2656775"/>
            <a:ext cx="3154826" cy="177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64758f24e_4_7"/>
          <p:cNvSpPr txBox="1"/>
          <p:nvPr>
            <p:ph type="title"/>
          </p:nvPr>
        </p:nvSpPr>
        <p:spPr>
          <a:xfrm>
            <a:off x="311700" y="25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Como capturar dados: Feedback</a:t>
            </a:r>
            <a:endParaRPr sz="3000"/>
          </a:p>
        </p:txBody>
      </p:sp>
      <p:sp>
        <p:nvSpPr>
          <p:cNvPr id="134" name="Google Shape;134;g3564758f24e_4_7"/>
          <p:cNvSpPr txBox="1"/>
          <p:nvPr>
            <p:ph idx="1" type="body"/>
          </p:nvPr>
        </p:nvSpPr>
        <p:spPr>
          <a:xfrm>
            <a:off x="311700" y="961575"/>
            <a:ext cx="3605100" cy="9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/>
              <a:t>Explícito: </a:t>
            </a:r>
            <a:r>
              <a:rPr lang="pt-BR" sz="2000"/>
              <a:t>avaliação direta</a:t>
            </a:r>
            <a:br>
              <a:rPr lang="pt-BR" sz="2000"/>
            </a:br>
            <a:r>
              <a:rPr lang="pt-BR" sz="2000"/>
              <a:t>-&gt;Estrelas, Notas, Likes</a:t>
            </a:r>
            <a:endParaRPr sz="2000"/>
          </a:p>
        </p:txBody>
      </p:sp>
      <p:sp>
        <p:nvSpPr>
          <p:cNvPr id="135" name="Google Shape;135;g3564758f24e_4_7"/>
          <p:cNvSpPr txBox="1"/>
          <p:nvPr>
            <p:ph idx="1" type="body"/>
          </p:nvPr>
        </p:nvSpPr>
        <p:spPr>
          <a:xfrm>
            <a:off x="4927850" y="961575"/>
            <a:ext cx="3605100" cy="9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/>
              <a:t>Implícito</a:t>
            </a:r>
            <a:r>
              <a:rPr b="1" lang="pt-BR" sz="2000"/>
              <a:t>: </a:t>
            </a:r>
            <a:r>
              <a:rPr lang="pt-BR" sz="2000"/>
              <a:t>influência indireta</a:t>
            </a:r>
            <a:br>
              <a:rPr lang="pt-BR" sz="2000"/>
            </a:br>
            <a:r>
              <a:rPr lang="pt-BR" sz="2000"/>
              <a:t>-&gt;N</a:t>
            </a:r>
            <a:r>
              <a:rPr lang="pt-BR" sz="2000"/>
              <a:t>úmero de Views</a:t>
            </a:r>
            <a:endParaRPr sz="2000"/>
          </a:p>
        </p:txBody>
      </p:sp>
      <p:sp>
        <p:nvSpPr>
          <p:cNvPr id="136" name="Google Shape;136;g3564758f24e_4_7"/>
          <p:cNvSpPr txBox="1"/>
          <p:nvPr>
            <p:ph idx="1" type="body"/>
          </p:nvPr>
        </p:nvSpPr>
        <p:spPr>
          <a:xfrm>
            <a:off x="1243750" y="2844463"/>
            <a:ext cx="11265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/>
              <a:t>1-10</a:t>
            </a:r>
            <a:endParaRPr b="1" sz="3200"/>
          </a:p>
        </p:txBody>
      </p:sp>
      <p:pic>
        <p:nvPicPr>
          <p:cNvPr id="137" name="Google Shape;137;g3564758f24e_4_7" title="star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125" y="2003098"/>
            <a:ext cx="1847871" cy="7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3564758f24e_4_7" title="lik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6699" y="3549475"/>
            <a:ext cx="1000616" cy="85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3564758f24e_4_7" title="Screenshot from 2025-05-08 20-28-35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4071" y="1952750"/>
            <a:ext cx="2946936" cy="248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564758f24e_4_18"/>
          <p:cNvSpPr txBox="1"/>
          <p:nvPr>
            <p:ph type="title"/>
          </p:nvPr>
        </p:nvSpPr>
        <p:spPr>
          <a:xfrm>
            <a:off x="360750" y="171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Novos Modelos</a:t>
            </a:r>
            <a:endParaRPr sz="3000"/>
          </a:p>
        </p:txBody>
      </p:sp>
      <p:sp>
        <p:nvSpPr>
          <p:cNvPr id="145" name="Google Shape;145;g3564758f24e_4_18"/>
          <p:cNvSpPr txBox="1"/>
          <p:nvPr>
            <p:ph idx="1" type="body"/>
          </p:nvPr>
        </p:nvSpPr>
        <p:spPr>
          <a:xfrm>
            <a:off x="276650" y="7749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 Nossos datasets n</a:t>
            </a:r>
            <a:r>
              <a:rPr lang="pt-BR" sz="2000"/>
              <a:t>ão terão mais features embutidas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EX: Regressão Linear </a:t>
            </a:r>
            <a:endParaRPr sz="2000"/>
          </a:p>
        </p:txBody>
      </p:sp>
      <p:pic>
        <p:nvPicPr>
          <p:cNvPr id="146" name="Google Shape;146;g3564758f24e_4_18" title="figure_2-427248639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625" y="1821925"/>
            <a:ext cx="5258751" cy="262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64758f24e_4_24"/>
          <p:cNvSpPr/>
          <p:nvPr/>
        </p:nvSpPr>
        <p:spPr>
          <a:xfrm>
            <a:off x="3955425" y="2318200"/>
            <a:ext cx="1159200" cy="56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3564758f24e_4_24"/>
          <p:cNvSpPr txBox="1"/>
          <p:nvPr/>
        </p:nvSpPr>
        <p:spPr>
          <a:xfrm>
            <a:off x="3349550" y="2238450"/>
            <a:ext cx="22848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pt-BR" sz="35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KNN</a:t>
            </a:r>
            <a:endParaRPr b="0" i="0" sz="3500" u="none" cap="none" strike="noStrike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64758f24e_4_32"/>
          <p:cNvSpPr txBox="1"/>
          <p:nvPr>
            <p:ph type="title"/>
          </p:nvPr>
        </p:nvSpPr>
        <p:spPr>
          <a:xfrm>
            <a:off x="444750" y="150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K-Nearest-Neighbors</a:t>
            </a:r>
            <a:endParaRPr sz="3000"/>
          </a:p>
        </p:txBody>
      </p:sp>
      <p:sp>
        <p:nvSpPr>
          <p:cNvPr id="158" name="Google Shape;158;g3564758f24e_4_32"/>
          <p:cNvSpPr txBox="1"/>
          <p:nvPr>
            <p:ph idx="1" type="body"/>
          </p:nvPr>
        </p:nvSpPr>
        <p:spPr>
          <a:xfrm>
            <a:off x="311700" y="7236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Nome bastante auto-explicativo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Lazy-Classifier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EX: </a:t>
            </a:r>
            <a:r>
              <a:rPr lang="pt-BR" sz="2000"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Seu amigo </a:t>
            </a:r>
            <a:r>
              <a:rPr lang="pt-BR" sz="2000"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é fã de Heavy-Metal ou Pop?</a:t>
            </a:r>
            <a:endParaRPr sz="2000"/>
          </a:p>
        </p:txBody>
      </p:sp>
      <p:pic>
        <p:nvPicPr>
          <p:cNvPr id="159" name="Google Shape;159;g3564758f24e_4_32" title="ab67616d0000b2730bd5e7cce9765c2ef519424e-1377619856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950" y="2220150"/>
            <a:ext cx="2446226" cy="215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3564758f24e_4_32" title="3946a4cb3f89adcaaa09b54b9f864002-146426823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2875" y="2146600"/>
            <a:ext cx="2307025" cy="230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